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6" r:id="rId2"/>
    <p:sldId id="282" r:id="rId3"/>
    <p:sldId id="257" r:id="rId4"/>
    <p:sldId id="258" r:id="rId5"/>
    <p:sldId id="259" r:id="rId6"/>
    <p:sldId id="273" r:id="rId7"/>
    <p:sldId id="271" r:id="rId8"/>
    <p:sldId id="264" r:id="rId9"/>
    <p:sldId id="265" r:id="rId10"/>
    <p:sldId id="277" r:id="rId11"/>
    <p:sldId id="266" r:id="rId12"/>
    <p:sldId id="278" r:id="rId13"/>
    <p:sldId id="274" r:id="rId14"/>
    <p:sldId id="279" r:id="rId15"/>
    <p:sldId id="28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89360" autoAdjust="0"/>
  </p:normalViewPr>
  <p:slideViewPr>
    <p:cSldViewPr>
      <p:cViewPr varScale="1">
        <p:scale>
          <a:sx n="102" d="100"/>
          <a:sy n="102" d="100"/>
        </p:scale>
        <p:origin x="1984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0586-3349-4214-A71E-40EB368BCC2C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C493D-64C4-4A53-A80C-A5813FF05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493D-64C4-4A53-A80C-A5813FF0508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493D-64C4-4A53-A80C-A5813FF0508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C493D-64C4-4A53-A80C-A5813FF0508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23/1/20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rtal.circe.es/es-ES/emprendedor/SLNE/Paginas/SLNETramitacionTelematica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ntadeandalucia.es/servicios/otros-tramites/detalle/1324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oepm.es/es/signos_distintivo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ntadeandalucia.es/temas/vivienda-consumo/consumo/reclamaciones.html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www.juntadeandalucia.es/servicios/otros-tramites/detalle/10970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g-social.es/Internet_1/Trabajadores/Afiliacion/Servicios/Modelosdesolicitude31190/index.htm" TargetMode="External"/><Relationship Id="rId5" Type="http://schemas.openxmlformats.org/officeDocument/2006/relationships/hyperlink" Target="http://www.agenciatributaria.es/" TargetMode="External"/><Relationship Id="rId4" Type="http://schemas.openxmlformats.org/officeDocument/2006/relationships/hyperlink" Target="http://www.malaga.eu/ayto/temas/portal/seccion_0001?tipoVO=5&amp;id=4798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untadeandalucia.es/economiayhacienda/apl/surweb/modelos/modelo600/600.jsp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rmc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2643174" cy="3401568"/>
          </a:xfrm>
        </p:spPr>
        <p:txBody>
          <a:bodyPr/>
          <a:lstStyle/>
          <a:p>
            <a:pPr algn="l"/>
            <a:br>
              <a:rPr lang="es-ES" sz="3800" dirty="0"/>
            </a:br>
            <a:br>
              <a:rPr lang="es-ES" sz="3800" dirty="0"/>
            </a:br>
            <a:br>
              <a:rPr lang="es-ES" sz="3800" dirty="0"/>
            </a:br>
            <a:br>
              <a:rPr lang="es-ES" sz="3800" dirty="0"/>
            </a:br>
            <a:br>
              <a:rPr lang="es-ES" sz="3800" dirty="0"/>
            </a:br>
            <a:br>
              <a:rPr lang="es-ES" sz="3800" dirty="0"/>
            </a:br>
            <a:endParaRPr lang="es-ES" sz="3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42852"/>
            <a:ext cx="257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/>
          </a:p>
          <a:p>
            <a:r>
              <a:rPr lang="es-ES" sz="3600" dirty="0">
                <a:solidFill>
                  <a:schemeClr val="bg1"/>
                </a:solidFill>
              </a:rPr>
              <a:t>PROYECTO DE EMPRESA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71802" y="428604"/>
            <a:ext cx="5715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TRAMITES DE CREACION DE UNA EMPRESA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14290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2.- </a:t>
            </a:r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SOCIEDAD LIMITADA NUEVA EMPRESA. S.L.N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5052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143372" y="92867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dirty="0"/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Se puede crear de forma presencial o telemática    </a:t>
            </a:r>
            <a:r>
              <a:rPr lang="es-ES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hlinkClick r:id="rId4"/>
              </a:rPr>
              <a:t>WEB</a:t>
            </a:r>
            <a:endParaRPr lang="es-ES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>
            <a:hlinkClick r:id="rId4"/>
          </p:cNvPr>
          <p:cNvSpPr txBox="1"/>
          <p:nvPr/>
        </p:nvSpPr>
        <p:spPr>
          <a:xfrm>
            <a:off x="3929058" y="4286256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Máximo en 24 horas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 NOMBRE.- Apellidos y nombre + código alfanumérico+ SLNE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 err="1">
                <a:latin typeface="Arial" pitchFamily="34" charset="0"/>
                <a:cs typeface="Arial" pitchFamily="34" charset="0"/>
              </a:rPr>
              <a:t>Ej</a:t>
            </a:r>
            <a:r>
              <a:rPr lang="es-ES" dirty="0">
                <a:latin typeface="Arial" pitchFamily="34" charset="0"/>
                <a:cs typeface="Arial" pitchFamily="34" charset="0"/>
              </a:rPr>
              <a:t>: García Gómez Leovigildo A328C SLNE</a:t>
            </a:r>
          </a:p>
          <a:p>
            <a:pPr algn="ctr"/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  <a:hlinkClick r:id="rId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00496" y="3214686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ENLACE A VIDEO : </a:t>
            </a:r>
            <a:r>
              <a:rPr lang="es-ES" dirty="0">
                <a:solidFill>
                  <a:srgbClr val="7030A0"/>
                </a:solidFill>
              </a:rPr>
              <a:t>http://portal.circe.es/es-ES/queescirce/Paginas/Video-Informativo.aspx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0"/>
            <a:ext cx="7453314" cy="785794"/>
          </a:xfrm>
        </p:spPr>
        <p:txBody>
          <a:bodyPr>
            <a:normAutofit/>
          </a:bodyPr>
          <a:lstStyle/>
          <a:p>
            <a:r>
              <a:rPr lang="es-ES" dirty="0" err="1"/>
              <a:t>eCONOMIA</a:t>
            </a:r>
            <a:r>
              <a:rPr lang="es-ES" dirty="0"/>
              <a:t> SOCIAL</a:t>
            </a:r>
            <a:endParaRPr lang="es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928670"/>
            <a:ext cx="7715304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  <a:t>1.- Sociedad Cooperativa                               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43314"/>
            <a:ext cx="2184056" cy="13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57158" y="1142985"/>
            <a:ext cx="7358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Mínimo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3 personas. Capital social mínimo 3.000€</a:t>
            </a:r>
          </a:p>
          <a:p>
            <a:pPr algn="just">
              <a:buFont typeface="Wingdings" pitchFamily="2" charset="2"/>
              <a:buChar char="q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Escritura Pública.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Organos</a:t>
            </a:r>
            <a:r>
              <a:rPr lang="es-ES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Inscripción en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Registro de Cooperativas </a:t>
            </a:r>
            <a:r>
              <a:rPr lang="es-ES" dirty="0">
                <a:latin typeface="Arial" pitchFamily="34" charset="0"/>
                <a:cs typeface="Arial" pitchFamily="34" charset="0"/>
              </a:rPr>
              <a:t>de Andalucía</a:t>
            </a:r>
          </a:p>
          <a:p>
            <a:pPr algn="just">
              <a:buFont typeface="Wingdings" pitchFamily="2" charset="2"/>
              <a:buChar char="q"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dirty="0">
                <a:latin typeface="Arial" pitchFamily="34" charset="0"/>
                <a:cs typeface="Arial" pitchFamily="34" charset="0"/>
              </a:rPr>
              <a:t>Régimen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laboral</a:t>
            </a:r>
            <a:r>
              <a:rPr lang="es-ES" dirty="0">
                <a:latin typeface="Arial" pitchFamily="34" charset="0"/>
                <a:cs typeface="Arial" pitchFamily="34" charset="0"/>
              </a:rPr>
              <a:t> cooperativistas a elegir.</a:t>
            </a: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	General  </a:t>
            </a:r>
            <a:r>
              <a:rPr lang="es-ES" dirty="0">
                <a:latin typeface="Arial" pitchFamily="34" charset="0"/>
                <a:cs typeface="Arial" pitchFamily="34" charset="0"/>
              </a:rPr>
              <a:t>  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Autónomo</a:t>
            </a: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Todas las personas cooperativistas deberán </a:t>
            </a: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inscribirse en uno de los dos regímenes ya que todas trabajan</a:t>
            </a:r>
          </a:p>
          <a:p>
            <a:pPr algn="just"/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>
                <a:latin typeface="Arial" pitchFamily="34" charset="0"/>
                <a:cs typeface="Arial" pitchFamily="34" charset="0"/>
              </a:rPr>
              <a:t>Tramite telemático </a:t>
            </a:r>
            <a:r>
              <a:rPr lang="es-ES" b="1" dirty="0">
                <a:latin typeface="Arial" pitchFamily="34" charset="0"/>
                <a:cs typeface="Arial" pitchFamily="34" charset="0"/>
                <a:hlinkClick r:id="rId4"/>
              </a:rPr>
              <a:t>INFO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1785918" y="428625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643174" y="428625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0" y="4357694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2500298" y="2500306"/>
            <a:ext cx="1500198" cy="57150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Consejo Rector</a:t>
            </a:r>
          </a:p>
        </p:txBody>
      </p:sp>
      <p:sp>
        <p:nvSpPr>
          <p:cNvPr id="18" name="17 Elipse"/>
          <p:cNvSpPr/>
          <p:nvPr/>
        </p:nvSpPr>
        <p:spPr>
          <a:xfrm>
            <a:off x="4572000" y="2500306"/>
            <a:ext cx="1714512" cy="64294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Organo</a:t>
            </a:r>
            <a:r>
              <a:rPr lang="es-ES" sz="1400" dirty="0"/>
              <a:t> Fiscalizador</a:t>
            </a:r>
          </a:p>
        </p:txBody>
      </p:sp>
      <p:sp>
        <p:nvSpPr>
          <p:cNvPr id="16" name="15 Elipse"/>
          <p:cNvSpPr/>
          <p:nvPr/>
        </p:nvSpPr>
        <p:spPr>
          <a:xfrm>
            <a:off x="571472" y="2500306"/>
            <a:ext cx="1500198" cy="64294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Asamblea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429124" y="214290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Escritura Pública y Registro. Exentas 99% Imp. Trasmisiones Actos Jurídicos Documentados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85728"/>
            <a:ext cx="7481918" cy="6170008"/>
          </a:xfrm>
        </p:spPr>
        <p:txBody>
          <a:bodyPr/>
          <a:lstStyle/>
          <a:p>
            <a:pPr>
              <a:buNone/>
            </a:pPr>
            <a:r>
              <a:rPr lang="es-ES" sz="1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2.- SOCIEDADES LABORALES. LIMITADAS O ANONIMAS</a:t>
            </a:r>
          </a:p>
          <a:p>
            <a:pPr>
              <a:buNone/>
            </a:pPr>
            <a:endParaRPr lang="es-ES" sz="1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Mínimo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3 personas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nadie titular de más del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33% de participaciones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o acciones.</a:t>
            </a:r>
          </a:p>
          <a:p>
            <a:pPr>
              <a:buNone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 Capital social de 3000€ para S.L. y de 60.000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€ para S.A..	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Dos tipos de personas </a:t>
            </a:r>
            <a:r>
              <a:rPr lang="es-ES" sz="2000" i="1" dirty="0">
                <a:latin typeface="Arial" pitchFamily="34" charset="0"/>
                <a:cs typeface="Arial" pitchFamily="34" charset="0"/>
              </a:rPr>
              <a:t>socias   </a:t>
            </a:r>
          </a:p>
          <a:p>
            <a:pPr lvl="2">
              <a:buClrTx/>
              <a:buFont typeface="Wingdings" pitchFamily="2" charset="2"/>
              <a:buChar char="§"/>
            </a:pPr>
            <a:r>
              <a:rPr lang="es-ES" dirty="0">
                <a:latin typeface="Arial" pitchFamily="34" charset="0"/>
                <a:cs typeface="Arial" pitchFamily="34" charset="0"/>
              </a:rPr>
              <a:t>Si trabajan en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Admon</a:t>
            </a:r>
            <a:r>
              <a:rPr lang="es-ES" dirty="0">
                <a:latin typeface="Arial" pitchFamily="34" charset="0"/>
                <a:cs typeface="Arial" pitchFamily="34" charset="0"/>
              </a:rPr>
              <a:t>.- RETA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..</a:t>
            </a:r>
            <a:r>
              <a:rPr lang="es-ES" dirty="0">
                <a:latin typeface="Arial" pitchFamily="34" charset="0"/>
                <a:cs typeface="Arial" pitchFamily="34" charset="0"/>
              </a:rPr>
              <a:t>Resto elige</a:t>
            </a:r>
          </a:p>
          <a:p>
            <a:pPr lvl="2">
              <a:spcAft>
                <a:spcPts val="600"/>
              </a:spcAft>
              <a:buClrTx/>
              <a:buFont typeface="Wingdings" pitchFamily="2" charset="2"/>
              <a:buChar char="§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Aporten capital. No alta en S.S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Fondo de reserva obligatorio del 10% del beneficio anual liquido.</a:t>
            </a:r>
          </a:p>
          <a:p>
            <a:pPr>
              <a:buFont typeface="Wingdings" pitchFamily="2" charset="2"/>
              <a:buChar char="q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Inscripción en el Registro de Sociedades Laborales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9081" y="5643578"/>
            <a:ext cx="3446189" cy="95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357826"/>
            <a:ext cx="1900233" cy="134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714380"/>
          </a:xfrm>
        </p:spPr>
        <p:txBody>
          <a:bodyPr/>
          <a:lstStyle/>
          <a:p>
            <a:r>
              <a:rPr lang="es-ES" dirty="0"/>
              <a:t>NOMBRE JURIDICO/COMERCIAL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071546"/>
            <a:ext cx="785818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800" dirty="0"/>
              <a:t>     Nombre jurídico =Nombre de la persona. Ej. Victoria Hidalgo Martínez.</a:t>
            </a:r>
          </a:p>
          <a:p>
            <a:pPr>
              <a:buNone/>
            </a:pPr>
            <a:r>
              <a:rPr lang="es-ES" sz="1800" dirty="0"/>
              <a:t>	- </a:t>
            </a:r>
            <a:r>
              <a:rPr lang="es-ES" sz="1800" b="1" dirty="0">
                <a:solidFill>
                  <a:srgbClr val="002060"/>
                </a:solidFill>
              </a:rPr>
              <a:t>Nombre comercial</a:t>
            </a:r>
            <a:r>
              <a:rPr lang="es-ES" sz="1800" b="1" dirty="0">
                <a:solidFill>
                  <a:srgbClr val="7030A0"/>
                </a:solidFill>
              </a:rPr>
              <a:t> </a:t>
            </a:r>
            <a:r>
              <a:rPr lang="es-ES" sz="1800" dirty="0"/>
              <a:t>si monto una tienda de venta de chocolates podría llamarla “</a:t>
            </a:r>
            <a:r>
              <a:rPr lang="es-ES" sz="2400" b="1" dirty="0">
                <a:solidFill>
                  <a:srgbClr val="FF7C80"/>
                </a:solidFill>
                <a:latin typeface="Constantia" pitchFamily="18" charset="0"/>
              </a:rPr>
              <a:t>Alejandría</a:t>
            </a:r>
            <a:r>
              <a:rPr lang="es-ES" sz="1800" dirty="0"/>
              <a:t>”.  </a:t>
            </a:r>
          </a:p>
          <a:p>
            <a:pPr>
              <a:buNone/>
            </a:pPr>
            <a:r>
              <a:rPr lang="es-ES" sz="1800" dirty="0"/>
              <a:t>	- </a:t>
            </a:r>
            <a:r>
              <a:rPr lang="es-ES" sz="1800" b="1" dirty="0">
                <a:solidFill>
                  <a:srgbClr val="002060"/>
                </a:solidFill>
              </a:rPr>
              <a:t>Diseñar un logo</a:t>
            </a:r>
            <a:r>
              <a:rPr lang="es-ES" sz="1800" b="1" dirty="0"/>
              <a:t>.</a:t>
            </a:r>
          </a:p>
          <a:p>
            <a:pPr>
              <a:buNone/>
            </a:pPr>
            <a:r>
              <a:rPr lang="es-ES" sz="1800" dirty="0"/>
              <a:t>		</a:t>
            </a:r>
            <a:r>
              <a:rPr lang="es-ES" sz="1800" dirty="0">
                <a:solidFill>
                  <a:srgbClr val="002060"/>
                </a:solidFill>
              </a:rPr>
              <a:t>TRAMITE.- REGISTRO en la OFICINA ESPAÑOLA DE </a:t>
            </a:r>
          </a:p>
          <a:p>
            <a:pPr>
              <a:buNone/>
            </a:pPr>
            <a:r>
              <a:rPr lang="es-ES" sz="1800" dirty="0">
                <a:solidFill>
                  <a:srgbClr val="002060"/>
                </a:solidFill>
              </a:rPr>
              <a:t>	 PATENTES Y MARCAS . </a:t>
            </a:r>
            <a:r>
              <a:rPr lang="es-ES" sz="1800" dirty="0">
                <a:solidFill>
                  <a:srgbClr val="002060"/>
                </a:solidFill>
                <a:hlinkClick r:id="rId2"/>
              </a:rPr>
              <a:t>OEPM</a:t>
            </a:r>
            <a:endParaRPr lang="es-ES" sz="1800" dirty="0">
              <a:solidFill>
                <a:srgbClr val="002060"/>
              </a:solidFill>
            </a:endParaRPr>
          </a:p>
          <a:p>
            <a:pPr>
              <a:buNone/>
            </a:pPr>
            <a:endParaRPr lang="es-ES" sz="1800" dirty="0"/>
          </a:p>
          <a:p>
            <a:pPr>
              <a:buNone/>
            </a:pPr>
            <a:endParaRPr lang="es-ES" sz="1800" dirty="0"/>
          </a:p>
          <a:p>
            <a:pPr>
              <a:buNone/>
            </a:pPr>
            <a:endParaRPr lang="es-ES" sz="1800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Conector recto de flecha"/>
          <p:cNvCxnSpPr/>
          <p:nvPr/>
        </p:nvCxnSpPr>
        <p:spPr>
          <a:xfrm>
            <a:off x="2643174" y="2357430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00438"/>
            <a:ext cx="5229222" cy="29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es-ES" dirty="0"/>
              <a:t>REPASAMOS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7239000" cy="5098438"/>
          </a:xfrm>
        </p:spPr>
        <p:txBody>
          <a:bodyPr/>
          <a:lstStyle/>
          <a:p>
            <a:endParaRPr lang="es-ES" dirty="0"/>
          </a:p>
          <a:p>
            <a:endParaRPr lang="es-ES" sz="1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928670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¿Donde se formaliza el alta en el Régimen Autónomo?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Inspección de Trabajo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Junta de Andalucía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Tesorería General de la Seguridad Social</a:t>
            </a:r>
          </a:p>
          <a:p>
            <a:pPr marL="342900" indent="-342900">
              <a:buFont typeface="+mj-lt"/>
              <a:buAutoNum type="alphaLcParenR"/>
            </a:pPr>
            <a:endParaRPr lang="es-ES" dirty="0"/>
          </a:p>
          <a:p>
            <a:r>
              <a:rPr lang="es-ES" dirty="0"/>
              <a:t>¿Cual de estos requisitos son obligatorios para constituirse como Sociedad Limitada?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Certificación negativa del nombre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Otorgamiento de Escritura Pública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Inscripción en el Registro Mercantil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Todas son correctas</a:t>
            </a:r>
          </a:p>
          <a:p>
            <a:pPr marL="342900" indent="-342900">
              <a:buFont typeface="+mj-lt"/>
              <a:buAutoNum type="alphaLcParenR"/>
            </a:pPr>
            <a:endParaRPr lang="es-ES" dirty="0"/>
          </a:p>
          <a:p>
            <a:pPr marL="342900" indent="-342900"/>
            <a:r>
              <a:rPr lang="es-ES" dirty="0"/>
              <a:t>¿En la Inspección de Provincial de Trabajo hay que?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Sellar el Libro de Reclamaciones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Sellar el libro de Visitas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Ninguno de los anteriores</a:t>
            </a:r>
          </a:p>
        </p:txBody>
      </p:sp>
      <p:pic>
        <p:nvPicPr>
          <p:cNvPr id="3074" name="Picture 2" descr="Resultado de imagen de imagenes de estudi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1819275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es-ES" dirty="0"/>
              <a:t>	Mapa conceptual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61248"/>
            <a:ext cx="4957786" cy="617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2844" y="320040"/>
            <a:ext cx="7553356" cy="751506"/>
          </a:xfrm>
        </p:spPr>
        <p:txBody>
          <a:bodyPr/>
          <a:lstStyle/>
          <a:p>
            <a:r>
              <a:rPr lang="es-ES" dirty="0"/>
              <a:t>INDICE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7858180" cy="5098438"/>
          </a:xfrm>
        </p:spPr>
        <p:txBody>
          <a:bodyPr/>
          <a:lstStyle/>
          <a:p>
            <a:pPr>
              <a:buSzPct val="56000"/>
            </a:pPr>
            <a:r>
              <a:rPr lang="es-ES" dirty="0"/>
              <a:t>¿</a:t>
            </a:r>
            <a:r>
              <a:rPr lang="es-ES" sz="2000" dirty="0"/>
              <a:t>Qué sabemos de los organismos oficiales?</a:t>
            </a:r>
          </a:p>
          <a:p>
            <a:r>
              <a:rPr lang="es-ES" sz="2000" dirty="0"/>
              <a:t>Formas jurídicas de empresa.</a:t>
            </a:r>
          </a:p>
          <a:p>
            <a:r>
              <a:rPr lang="es-ES" sz="2000" dirty="0"/>
              <a:t>Alta de la Empresaria/o autónomo. Autónomo de responsabilidad Limitada. </a:t>
            </a:r>
          </a:p>
          <a:p>
            <a:r>
              <a:rPr lang="es-ES" sz="2000" dirty="0"/>
              <a:t>Alta de las Sociedad civil y Comunidad de Bienes.</a:t>
            </a:r>
          </a:p>
          <a:p>
            <a:r>
              <a:rPr lang="es-ES" sz="2000" dirty="0"/>
              <a:t>Trámites de constitución y alta de la Sociedad Limitada y S.L. Nueva Empresa</a:t>
            </a:r>
          </a:p>
          <a:p>
            <a:r>
              <a:rPr lang="es-ES" sz="2000" dirty="0"/>
              <a:t>Trámites especiales en las Sociedades Cooperativas y Sociedades Limitadas laborales</a:t>
            </a:r>
            <a:r>
              <a:rPr lang="es-ES" dirty="0"/>
              <a:t>.</a:t>
            </a:r>
          </a:p>
          <a:p>
            <a:r>
              <a:rPr lang="es-ES" sz="2000" dirty="0"/>
              <a:t>Nombre comercial y marca</a:t>
            </a:r>
          </a:p>
          <a:p>
            <a:r>
              <a:rPr lang="es-ES" sz="2000" dirty="0"/>
              <a:t>Ejercicios de repaso</a:t>
            </a:r>
          </a:p>
          <a:p>
            <a:r>
              <a:rPr lang="es-ES" sz="2000" dirty="0"/>
              <a:t>Mapa mental</a:t>
            </a:r>
          </a:p>
          <a:p>
            <a:pPr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s-ES" dirty="0"/>
              <a:t>¿Qué sabemos de?</a:t>
            </a:r>
          </a:p>
        </p:txBody>
      </p:sp>
      <p:pic>
        <p:nvPicPr>
          <p:cNvPr id="1026" name="Picture 2" descr="Resultado de imagen de logo de hacie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2928958" cy="292895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1590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14298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28586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429264"/>
            <a:ext cx="17407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AutoShape 2" descr="Resultado de imagen de registro mercantil de mala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500570"/>
            <a:ext cx="3781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4686304" cy="1571612"/>
          </a:xfrm>
        </p:spPr>
        <p:txBody>
          <a:bodyPr>
            <a:normAutofit/>
          </a:bodyPr>
          <a:lstStyle/>
          <a:p>
            <a:r>
              <a:rPr lang="es-ES" dirty="0"/>
              <a:t>Q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ué FORMA JURIDICA TENDRÁ MI EMPRESA?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2847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786182" y="2214554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PERSONA FISICA O PERSONA JURIDICA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SOCIEDAD MERCANTIL O ECONOMIA SOCIAL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71472" y="478632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RESPONSABILIDAD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2500298" y="5000636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428860" y="5357827"/>
            <a:ext cx="357192" cy="357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2928926" y="4786322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LIMITADA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928926" y="5429264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ILIMITADA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rot="10800000" flipV="1">
            <a:off x="4714876" y="2500306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786446" y="250030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4000496" y="2643182"/>
            <a:ext cx="107157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UNA</a:t>
            </a:r>
          </a:p>
        </p:txBody>
      </p:sp>
      <p:sp>
        <p:nvSpPr>
          <p:cNvPr id="27" name="26 Elipse"/>
          <p:cNvSpPr/>
          <p:nvPr/>
        </p:nvSpPr>
        <p:spPr>
          <a:xfrm>
            <a:off x="5643570" y="2714620"/>
            <a:ext cx="200026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/>
              <a:t>VARIAS PERSONAS</a:t>
            </a:r>
          </a:p>
        </p:txBody>
      </p:sp>
      <p:cxnSp>
        <p:nvCxnSpPr>
          <p:cNvPr id="29" name="28 Conector recto de flecha"/>
          <p:cNvCxnSpPr/>
          <p:nvPr/>
        </p:nvCxnSpPr>
        <p:spPr>
          <a:xfrm rot="10800000" flipV="1">
            <a:off x="4786314" y="3643314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3643306" y="4071942"/>
            <a:ext cx="214314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ANIMO DE LUCRO</a:t>
            </a:r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5857884" y="3643314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6072198" y="4071942"/>
            <a:ext cx="157163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FIN SOCIAL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785786" y="600076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CAPITAL NECESARIO</a:t>
            </a:r>
          </a:p>
        </p:txBody>
      </p:sp>
      <p:sp>
        <p:nvSpPr>
          <p:cNvPr id="39" name="38 Flecha derecha"/>
          <p:cNvSpPr/>
          <p:nvPr/>
        </p:nvSpPr>
        <p:spPr>
          <a:xfrm>
            <a:off x="2285984" y="6215082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CuadroTexto"/>
          <p:cNvSpPr txBox="1"/>
          <p:nvPr/>
        </p:nvSpPr>
        <p:spPr>
          <a:xfrm>
            <a:off x="3571868" y="592933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0€ ………3.012€….60.101€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4143372" cy="1214446"/>
          </a:xfrm>
        </p:spPr>
        <p:txBody>
          <a:bodyPr>
            <a:normAutofit/>
          </a:bodyPr>
          <a:lstStyle/>
          <a:p>
            <a:r>
              <a:rPr lang="es-ES" dirty="0"/>
              <a:t>EMPRESARIA/O </a:t>
            </a:r>
            <a:r>
              <a:rPr lang="es-ES" dirty="0" err="1"/>
              <a:t>p.autonoMA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52"/>
            <a:ext cx="289222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esultado de imagen de PROFESIONAL FONTANERO AUTONO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0042"/>
            <a:ext cx="1219200" cy="140017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57158" y="1357298"/>
            <a:ext cx="778674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TRAMITES:</a:t>
            </a:r>
          </a:p>
          <a:p>
            <a:endParaRPr lang="es-E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AYUNTAMIENTO</a:t>
            </a:r>
            <a:r>
              <a:rPr lang="es-ES" dirty="0"/>
              <a:t>. Si tiene un local abierto al público .- Solicitud de obras y/o Apertura. (Previo). </a:t>
            </a:r>
            <a:r>
              <a:rPr lang="es-ES" dirty="0">
                <a:hlinkClick r:id="rId4"/>
              </a:rPr>
              <a:t>WEB AYTO</a:t>
            </a:r>
            <a:endParaRPr lang="es-ES" dirty="0"/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DELEGACION DE HACIENDA</a:t>
            </a:r>
            <a:r>
              <a:rPr lang="es-ES" dirty="0"/>
              <a:t>.- </a:t>
            </a:r>
            <a:r>
              <a:rPr lang="es-ES" b="1" dirty="0">
                <a:hlinkClick r:id="rId5"/>
              </a:rPr>
              <a:t>WEB AET</a:t>
            </a:r>
            <a:endParaRPr lang="es-ES" dirty="0"/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dirty="0"/>
              <a:t>Alta en el Censo de Empresarios/as. Modelo </a:t>
            </a:r>
            <a:r>
              <a:rPr lang="es-ES" b="1" dirty="0"/>
              <a:t>036.</a:t>
            </a:r>
          </a:p>
          <a:p>
            <a:pPr marL="800100" lvl="1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s-ES" dirty="0"/>
              <a:t>Alta en el Impuesto de Actividades Económicas. Modelo </a:t>
            </a:r>
            <a:r>
              <a:rPr lang="es-ES" b="1" dirty="0"/>
              <a:t>845.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TESORERIA GENERAL DE LA SEGURIDAD SOCIAL. TGSS</a:t>
            </a:r>
            <a:r>
              <a:rPr lang="es-ES" dirty="0"/>
              <a:t>. Alta en el Régimen de Trabajo Autónomo. Modelo  TA0521. (30 días)</a:t>
            </a:r>
            <a:r>
              <a:rPr lang="es-ES" dirty="0">
                <a:latin typeface="Arial" pitchFamily="34" charset="0"/>
                <a:cs typeface="Arial" pitchFamily="34" charset="0"/>
              </a:rPr>
              <a:t> Base de cotización mínima =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944 €. Cuota=286,15€/mes. </a:t>
            </a:r>
            <a:r>
              <a:rPr lang="es-ES" b="1" dirty="0">
                <a:latin typeface="Arial" pitchFamily="34" charset="0"/>
                <a:cs typeface="Arial" pitchFamily="34" charset="0"/>
                <a:hlinkClick r:id="rId6"/>
              </a:rPr>
              <a:t>WEB TGSS</a:t>
            </a:r>
            <a:endParaRPr lang="es-ES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</a:rPr>
              <a:t>INSPECCIÓN PROVINCIAL DE TRABAJO</a:t>
            </a:r>
            <a:r>
              <a:rPr lang="es-ES" dirty="0">
                <a:solidFill>
                  <a:srgbClr val="7030A0"/>
                </a:solidFill>
              </a:rPr>
              <a:t>.- </a:t>
            </a:r>
            <a:r>
              <a:rPr lang="es-ES" dirty="0"/>
              <a:t>Obtener y legalizar el Libro</a:t>
            </a:r>
          </a:p>
          <a:p>
            <a:pPr marL="342900" indent="-342900">
              <a:spcAft>
                <a:spcPts val="600"/>
              </a:spcAft>
            </a:pPr>
            <a:r>
              <a:rPr lang="es-ES" dirty="0"/>
              <a:t>     de Visitas.</a:t>
            </a:r>
          </a:p>
          <a:p>
            <a:pPr marL="342900" indent="-342900">
              <a:spcBef>
                <a:spcPts val="600"/>
              </a:spcBef>
              <a:buAutoNum type="arabicPeriod" startAt="5"/>
            </a:pPr>
            <a:r>
              <a:rPr lang="es-ES" b="1" dirty="0">
                <a:solidFill>
                  <a:srgbClr val="002060"/>
                </a:solidFill>
              </a:rPr>
              <a:t>JUNTA DE ANDALUCÍA. Consejería de Empleo.</a:t>
            </a:r>
            <a:endParaRPr lang="es-ES" dirty="0"/>
          </a:p>
          <a:p>
            <a:pPr marL="342900" indent="-342900">
              <a:spcAft>
                <a:spcPts val="600"/>
              </a:spcAft>
            </a:pPr>
            <a:r>
              <a:rPr lang="es-ES" dirty="0"/>
              <a:t>      Comunicar la apertura de centro de trabajo.</a:t>
            </a:r>
            <a:r>
              <a:rPr lang="es-ES" b="1" u="sng" dirty="0">
                <a:solidFill>
                  <a:srgbClr val="002060"/>
                </a:solidFill>
                <a:hlinkClick r:id="rId7"/>
              </a:rPr>
              <a:t> WEB </a:t>
            </a:r>
            <a:endParaRPr lang="es-ES" dirty="0"/>
          </a:p>
          <a:p>
            <a:pPr marL="342900" indent="-342900">
              <a:buFont typeface="+mj-lt"/>
              <a:buAutoNum type="arabicPeriod" startAt="6"/>
            </a:pPr>
            <a:r>
              <a:rPr lang="es-ES" b="1" dirty="0">
                <a:solidFill>
                  <a:srgbClr val="002060"/>
                </a:solidFill>
              </a:rPr>
              <a:t>JUNTA DE ANDALUCIA . CONSUMO </a:t>
            </a:r>
            <a:r>
              <a:rPr lang="es-ES" b="1" dirty="0">
                <a:solidFill>
                  <a:srgbClr val="002060"/>
                </a:solidFill>
                <a:hlinkClick r:id="rId8"/>
              </a:rPr>
              <a:t>WEB CONSUMO</a:t>
            </a:r>
            <a:endParaRPr lang="es-ES" b="1" dirty="0">
              <a:solidFill>
                <a:srgbClr val="002060"/>
              </a:solidFill>
            </a:endParaRPr>
          </a:p>
          <a:p>
            <a:pPr marL="342900" indent="-342900"/>
            <a:r>
              <a:rPr lang="es-ES" dirty="0"/>
              <a:t>      Libro de hojas y reclamaciones</a:t>
            </a:r>
          </a:p>
          <a:p>
            <a:pPr marL="342900" indent="-342900"/>
            <a:endParaRPr lang="es-ES" b="1" dirty="0"/>
          </a:p>
          <a:p>
            <a:pPr marL="342900" indent="-342900"/>
            <a:endParaRPr lang="es-ES" dirty="0"/>
          </a:p>
          <a:p>
            <a:pPr marL="800100" lvl="1" indent="-342900">
              <a:buFont typeface="Courier New" pitchFamily="49" charset="0"/>
              <a:buChar char="o"/>
            </a:pPr>
            <a:endParaRPr lang="es-E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5000636"/>
            <a:ext cx="1102681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r>
              <a:rPr lang="es-ES" dirty="0"/>
              <a:t>LEY DE EMPRENDEDORES.</a:t>
            </a:r>
            <a:br>
              <a:rPr lang="es-ES" dirty="0"/>
            </a:br>
            <a:r>
              <a:rPr lang="es-ES" sz="1800" dirty="0"/>
              <a:t>RD-Ley 13/2010, de 3 de diciembre de actuaciones en el ámbito fiscal, laboral y liberalizadoras para fomentar la inversión y la creación de empleo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7643866" cy="4857784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</a:pPr>
            <a:endParaRPr lang="es-ES" sz="2400" b="1" dirty="0"/>
          </a:p>
          <a:p>
            <a:pPr>
              <a:spcBef>
                <a:spcPts val="0"/>
              </a:spcBef>
            </a:pPr>
            <a:endParaRPr lang="es-ES" sz="3300" b="1" dirty="0"/>
          </a:p>
          <a:p>
            <a:pPr>
              <a:spcBef>
                <a:spcPts val="0"/>
              </a:spcBef>
            </a:pPr>
            <a:r>
              <a:rPr lang="es-ES" sz="7400" b="1" dirty="0"/>
              <a:t>Persona autónoma con Responsabilidad Limitada</a:t>
            </a:r>
            <a:r>
              <a:rPr lang="es-ES" sz="7400" dirty="0"/>
              <a:t>.</a:t>
            </a:r>
            <a:r>
              <a:rPr lang="es-ES" sz="5500" dirty="0"/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es-ES" sz="5500" dirty="0"/>
              <a:t>	Persona física, puede proteger su patrimonio personal ante eventuales deudas que pueda generar su actividad. </a:t>
            </a:r>
          </a:p>
          <a:p>
            <a:pPr algn="just">
              <a:spcBef>
                <a:spcPts val="0"/>
              </a:spcBef>
              <a:buNone/>
            </a:pPr>
            <a:r>
              <a:rPr lang="es-ES" sz="5500" dirty="0"/>
              <a:t>    	La vivienda habitual estará protegida siempre    </a:t>
            </a:r>
          </a:p>
          <a:p>
            <a:pPr algn="just">
              <a:spcBef>
                <a:spcPts val="0"/>
              </a:spcBef>
              <a:buNone/>
            </a:pPr>
            <a:r>
              <a:rPr lang="es-ES" sz="5500" dirty="0"/>
              <a:t>	que su valor no supere los 300.000 euros. </a:t>
            </a:r>
          </a:p>
          <a:p>
            <a:pPr>
              <a:spcBef>
                <a:spcPts val="0"/>
              </a:spcBef>
              <a:buNone/>
            </a:pPr>
            <a:r>
              <a:rPr lang="es-ES" sz="5500" dirty="0"/>
              <a:t>	              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s-ES" sz="4500" b="1" dirty="0">
                <a:solidFill>
                  <a:srgbClr val="7030A0"/>
                </a:solidFill>
              </a:rPr>
              <a:t>	</a:t>
            </a:r>
            <a:r>
              <a:rPr lang="es-ES" sz="5500" b="1" dirty="0">
                <a:solidFill>
                  <a:srgbClr val="002060"/>
                </a:solidFill>
              </a:rPr>
              <a:t>TRAMITE.- REGISTRO MERCANTIL.   </a:t>
            </a:r>
          </a:p>
          <a:p>
            <a:pPr algn="just">
              <a:spcBef>
                <a:spcPts val="0"/>
              </a:spcBef>
              <a:buNone/>
            </a:pPr>
            <a:r>
              <a:rPr lang="es-ES" sz="5500" dirty="0"/>
              <a:t>	</a:t>
            </a:r>
            <a:r>
              <a:rPr lang="es-ES" sz="5500" b="1" u="sng" dirty="0"/>
              <a:t>Inscribir la vivienda </a:t>
            </a:r>
            <a:r>
              <a:rPr lang="es-ES" sz="5500" dirty="0"/>
              <a:t>indicando  que se </a:t>
            </a:r>
          </a:p>
          <a:p>
            <a:pPr algn="just">
              <a:spcBef>
                <a:spcPts val="0"/>
              </a:spcBef>
              <a:buNone/>
            </a:pPr>
            <a:r>
              <a:rPr lang="es-ES" sz="5500" dirty="0"/>
              <a:t>	desvincula  de las obligaciones derivadas </a:t>
            </a:r>
          </a:p>
          <a:p>
            <a:pPr algn="just">
              <a:spcBef>
                <a:spcPts val="0"/>
              </a:spcBef>
              <a:buNone/>
            </a:pPr>
            <a:r>
              <a:rPr lang="es-ES" sz="5500" dirty="0"/>
              <a:t>	de la actividad empresarial.         </a:t>
            </a:r>
          </a:p>
          <a:p>
            <a:pPr>
              <a:spcBef>
                <a:spcPts val="0"/>
              </a:spcBef>
              <a:buNone/>
            </a:pPr>
            <a:r>
              <a:rPr lang="es-ES" kern="800" dirty="0"/>
              <a:t>				</a:t>
            </a:r>
          </a:p>
          <a:p>
            <a:pPr>
              <a:spcBef>
                <a:spcPts val="0"/>
              </a:spcBef>
              <a:buNone/>
            </a:pPr>
            <a:endParaRPr lang="es-ES" sz="5500" kern="800" dirty="0"/>
          </a:p>
          <a:p>
            <a:pPr algn="just">
              <a:spcBef>
                <a:spcPts val="0"/>
              </a:spcBef>
              <a:buNone/>
            </a:pPr>
            <a:r>
              <a:rPr lang="es-ES" sz="5500" kern="800" dirty="0"/>
              <a:t>				</a:t>
            </a:r>
            <a:r>
              <a:rPr lang="es-ES" sz="5500" dirty="0"/>
              <a:t>Dicha responsabilidad limitada quedará sin 				efecto en  determinados supuestos , entre los			que se encuentran las deudas contraídas por 			impagos a Hacienda y Seguridad Social.</a:t>
            </a:r>
            <a:endParaRPr lang="es-ES" sz="3300" dirty="0"/>
          </a:p>
          <a:p>
            <a:endParaRPr lang="es-ES" dirty="0"/>
          </a:p>
          <a:p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						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72008"/>
            <a:ext cx="1847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71744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r>
              <a:rPr lang="es-ES" dirty="0"/>
              <a:t>SOCIEDAD CIVIL S.C./COMUNIDAD DE BIENES C.B.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1285861"/>
            <a:ext cx="1785949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500298" y="1285861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COMUNIDAD DE BIENES</a:t>
            </a:r>
            <a:r>
              <a:rPr lang="es-ES" b="1" dirty="0"/>
              <a:t>.- Varias personas </a:t>
            </a:r>
            <a:r>
              <a:rPr lang="es-ES" dirty="0"/>
              <a:t>(</a:t>
            </a:r>
            <a:r>
              <a:rPr lang="es-ES" dirty="0" err="1"/>
              <a:t>Minimo</a:t>
            </a:r>
            <a:r>
              <a:rPr lang="es-ES" dirty="0"/>
              <a:t> 2) que comparten uno o mas </a:t>
            </a:r>
            <a:r>
              <a:rPr lang="es-ES" b="1" dirty="0"/>
              <a:t>bienes</a:t>
            </a:r>
            <a:r>
              <a:rPr lang="es-ES" dirty="0"/>
              <a:t>. (Herencias)</a:t>
            </a:r>
          </a:p>
          <a:p>
            <a:r>
              <a:rPr lang="es-ES" dirty="0"/>
              <a:t>Personas Autónomas obteniendo un beneficio.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44" y="2786058"/>
            <a:ext cx="59293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>
              <a:solidFill>
                <a:srgbClr val="002060"/>
              </a:solidFill>
            </a:endParaRPr>
          </a:p>
          <a:p>
            <a:r>
              <a:rPr lang="es-ES" sz="2000" b="1" dirty="0">
                <a:solidFill>
                  <a:srgbClr val="002060"/>
                </a:solidFill>
              </a:rPr>
              <a:t>SOCIEDAD CIVIL</a:t>
            </a:r>
            <a:r>
              <a:rPr lang="es-ES" dirty="0">
                <a:solidFill>
                  <a:srgbClr val="002060"/>
                </a:solidFill>
              </a:rPr>
              <a:t>.- </a:t>
            </a:r>
            <a:r>
              <a:rPr lang="es-ES" dirty="0"/>
              <a:t>se constituye “expresamente” para su intervención en el tráfico mercantil con el fin de obtener beneficios, aportando cada uno de los socios/as los </a:t>
            </a:r>
            <a:r>
              <a:rPr lang="es-ES" b="1" dirty="0"/>
              <a:t>bienes, dinero o trabajos. </a:t>
            </a:r>
          </a:p>
          <a:p>
            <a:endParaRPr lang="es-ES" b="1" dirty="0"/>
          </a:p>
          <a:p>
            <a:endParaRPr lang="es-ES" b="1" dirty="0"/>
          </a:p>
          <a:p>
            <a:pPr marL="0" lvl="1"/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571744"/>
            <a:ext cx="1952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5454" y="5786454"/>
            <a:ext cx="298610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85720" y="4429132"/>
            <a:ext cx="1500198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CONTRATO PRIVADO </a:t>
            </a:r>
          </a:p>
        </p:txBody>
      </p:sp>
      <p:sp>
        <p:nvSpPr>
          <p:cNvPr id="16" name="15 Flecha derecha"/>
          <p:cNvSpPr/>
          <p:nvPr/>
        </p:nvSpPr>
        <p:spPr>
          <a:xfrm>
            <a:off x="1857356" y="4929198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2428860" y="442913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/>
              <a:t> Impuesto de transmisiones y actos jurídicos documentados. 1%</a:t>
            </a:r>
          </a:p>
          <a:p>
            <a:r>
              <a:rPr lang="es-ES" dirty="0"/>
              <a:t>Modelo 600 </a:t>
            </a:r>
            <a:r>
              <a:rPr lang="es-ES" dirty="0">
                <a:hlinkClick r:id="rId6"/>
              </a:rPr>
              <a:t>MODELO</a:t>
            </a: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/>
              <a:t> Solicitud de CIF en Hacienda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85720" y="5929330"/>
            <a:ext cx="1500198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CONTRATO PUBLICO </a:t>
            </a:r>
          </a:p>
        </p:txBody>
      </p:sp>
      <p:sp>
        <p:nvSpPr>
          <p:cNvPr id="20" name="19 Flecha derecha"/>
          <p:cNvSpPr/>
          <p:nvPr/>
        </p:nvSpPr>
        <p:spPr>
          <a:xfrm>
            <a:off x="1928794" y="6286520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2571736" y="592933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TRAMITES DE SOCIEDADES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 animBg="1"/>
      <p:bldP spid="18" grpId="0" build="p"/>
      <p:bldP spid="19" grpId="0" build="p" animBg="1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es-ES" sz="3200" dirty="0"/>
            </a:br>
            <a:br>
              <a:rPr lang="es-ES" sz="3200" dirty="0"/>
            </a:br>
            <a:br>
              <a:rPr lang="es-ES" sz="3200" dirty="0"/>
            </a:br>
            <a:br>
              <a:rPr lang="es-ES" sz="3200" dirty="0"/>
            </a:br>
            <a:br>
              <a:rPr lang="es-ES" sz="3200" dirty="0"/>
            </a:br>
            <a:br>
              <a:rPr lang="es-ES" sz="3200" dirty="0"/>
            </a:br>
            <a:r>
              <a:rPr lang="es-ES" sz="3200" dirty="0"/>
              <a:t>SOCIEDADES MERCANTILES</a:t>
            </a:r>
            <a:r>
              <a:rPr lang="es-ES" sz="1800" dirty="0"/>
              <a:t>: SOCIEDAD LIMITADA  s.l.  </a:t>
            </a:r>
            <a:r>
              <a:rPr lang="es-ES" sz="1800" dirty="0" err="1"/>
              <a:t>slne</a:t>
            </a:r>
            <a:r>
              <a:rPr lang="es-ES" sz="1800" dirty="0"/>
              <a:t>, SOCIEDAD COLECTIVA, COMANDITARIA,  SOCIEDAD ANONIMA s.a.</a:t>
            </a:r>
            <a:br>
              <a:rPr lang="es-ES" sz="1800" dirty="0"/>
            </a:b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857364"/>
            <a:ext cx="7858180" cy="4714908"/>
          </a:xfrm>
        </p:spPr>
        <p:txBody>
          <a:bodyPr>
            <a:normAutofit fontScale="92500" lnSpcReduction="20000"/>
          </a:bodyPr>
          <a:lstStyle/>
          <a:p>
            <a:pPr marL="216000" indent="-457200">
              <a:buSzPct val="92000"/>
              <a:buFont typeface="+mj-lt"/>
              <a:buAutoNum type="arabicPeriod"/>
            </a:pPr>
            <a:r>
              <a:rPr lang="es-ES" sz="2200" b="1" dirty="0">
                <a:solidFill>
                  <a:srgbClr val="002060"/>
                </a:solidFill>
              </a:rPr>
              <a:t>NOMBRE DE LA SOCIEDAD</a:t>
            </a:r>
            <a:r>
              <a:rPr lang="es-ES" sz="2200" dirty="0">
                <a:solidFill>
                  <a:srgbClr val="002060"/>
                </a:solidFill>
              </a:rPr>
              <a:t>.- </a:t>
            </a:r>
            <a:r>
              <a:rPr lang="es-ES" sz="2200" b="1" dirty="0">
                <a:solidFill>
                  <a:srgbClr val="002060"/>
                </a:solidFill>
              </a:rPr>
              <a:t>CERTIFICACIÓN NEGATIVA DEL NOMBRE</a:t>
            </a:r>
            <a:r>
              <a:rPr lang="es-ES" sz="2200" b="1" i="1" dirty="0"/>
              <a:t>. </a:t>
            </a:r>
          </a:p>
          <a:p>
            <a:pPr marL="324000" indent="-514350">
              <a:buSzPct val="92000"/>
              <a:buNone/>
            </a:pPr>
            <a:r>
              <a:rPr lang="es-ES" sz="2900" b="1" i="1" dirty="0"/>
              <a:t>	</a:t>
            </a:r>
            <a:r>
              <a:rPr lang="es-ES" sz="2100" dirty="0"/>
              <a:t>Impreso oficial</a:t>
            </a:r>
            <a:r>
              <a:rPr lang="es-ES" sz="2100" i="1" dirty="0"/>
              <a:t>.- </a:t>
            </a:r>
            <a:r>
              <a:rPr lang="es-ES" sz="2100" dirty="0"/>
              <a:t>3 posibles nombres</a:t>
            </a:r>
          </a:p>
          <a:p>
            <a:pPr>
              <a:buNone/>
            </a:pPr>
            <a:r>
              <a:rPr lang="es-ES" sz="2100" dirty="0"/>
              <a:t>	Vigencia .- 2 meses</a:t>
            </a:r>
          </a:p>
          <a:p>
            <a:pPr>
              <a:buNone/>
            </a:pPr>
            <a:r>
              <a:rPr lang="es-ES" sz="2100" b="1" dirty="0"/>
              <a:t>	</a:t>
            </a:r>
            <a:r>
              <a:rPr lang="es-ES" sz="2100" dirty="0"/>
              <a:t>Tramitar por: </a:t>
            </a:r>
          </a:p>
          <a:p>
            <a:pPr>
              <a:buNone/>
            </a:pPr>
            <a:r>
              <a:rPr lang="es-ES" sz="2100" b="1" dirty="0"/>
              <a:t>	</a:t>
            </a:r>
            <a:r>
              <a:rPr lang="es-ES" sz="2100" dirty="0"/>
              <a:t>1.- Correo postal en</a:t>
            </a:r>
            <a:r>
              <a:rPr lang="es-ES" sz="2100" b="1" dirty="0"/>
              <a:t> </a:t>
            </a:r>
            <a:r>
              <a:rPr lang="es-ES" sz="2100" b="1" dirty="0">
                <a:solidFill>
                  <a:srgbClr val="002060"/>
                </a:solidFill>
              </a:rPr>
              <a:t>REGISTRO MERCANTIL CENTRAL</a:t>
            </a:r>
            <a:r>
              <a:rPr lang="es-ES" sz="2100" b="1" dirty="0"/>
              <a:t> </a:t>
            </a:r>
          </a:p>
          <a:p>
            <a:pPr>
              <a:buNone/>
            </a:pPr>
            <a:r>
              <a:rPr lang="es-ES" sz="2100" b="1" dirty="0"/>
              <a:t>	</a:t>
            </a:r>
            <a:r>
              <a:rPr lang="es-ES" sz="2100" dirty="0"/>
              <a:t>2.</a:t>
            </a:r>
            <a:r>
              <a:rPr lang="es-ES" sz="2100" b="1" dirty="0"/>
              <a:t>- </a:t>
            </a:r>
            <a:r>
              <a:rPr lang="es-ES" sz="2100" b="1" dirty="0">
                <a:solidFill>
                  <a:srgbClr val="002060"/>
                </a:solidFill>
                <a:hlinkClick r:id="rId2"/>
              </a:rPr>
              <a:t>http://www.rmc.es</a:t>
            </a:r>
            <a:endParaRPr lang="es-ES" sz="2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s-ES" sz="2100" b="1" dirty="0">
              <a:solidFill>
                <a:srgbClr val="002060"/>
              </a:solidFill>
            </a:endParaRPr>
          </a:p>
          <a:p>
            <a:pPr marL="342900" indent="-342900">
              <a:buSzPct val="95000"/>
              <a:buFont typeface="+mj-lt"/>
              <a:buAutoNum type="arabicPeriod" startAt="2"/>
            </a:pPr>
            <a:r>
              <a:rPr lang="es-ES" sz="2200" b="1" dirty="0">
                <a:solidFill>
                  <a:srgbClr val="002060"/>
                </a:solidFill>
              </a:rPr>
              <a:t>  APERTURA DE CUENTA A NOMBRE DE LA SOCIEDAD “EN CONSTITUCIÓN</a:t>
            </a:r>
            <a:r>
              <a:rPr lang="es-ES" sz="2900" b="1" dirty="0">
                <a:solidFill>
                  <a:srgbClr val="002060"/>
                </a:solidFill>
              </a:rPr>
              <a:t>” </a:t>
            </a:r>
            <a:r>
              <a:rPr lang="es-ES" sz="2100" dirty="0"/>
              <a:t>Se depositará el capital social mínimo para su constitución. </a:t>
            </a:r>
          </a:p>
          <a:p>
            <a:pPr marL="589788" lvl="1" indent="-342900">
              <a:buClr>
                <a:srgbClr val="002060"/>
              </a:buClr>
              <a:buSzPct val="95000"/>
              <a:buFont typeface="Wingdings" pitchFamily="2" charset="2"/>
              <a:buChar char="Ø"/>
            </a:pPr>
            <a:r>
              <a:rPr lang="es-ES" sz="1900" dirty="0">
                <a:solidFill>
                  <a:schemeClr val="tx1"/>
                </a:solidFill>
              </a:rPr>
              <a:t>3.005.- </a:t>
            </a:r>
            <a:r>
              <a:rPr lang="es-ES" sz="1900" dirty="0" err="1">
                <a:solidFill>
                  <a:schemeClr val="tx1"/>
                </a:solidFill>
              </a:rPr>
              <a:t>S.L.S.Cooperativa</a:t>
            </a:r>
            <a:r>
              <a:rPr lang="es-ES" sz="1900" dirty="0">
                <a:solidFill>
                  <a:schemeClr val="tx1"/>
                </a:solidFill>
              </a:rPr>
              <a:t> y S.L.L</a:t>
            </a:r>
            <a:r>
              <a:rPr lang="es-ES" sz="2900" dirty="0">
                <a:solidFill>
                  <a:schemeClr val="tx1"/>
                </a:solidFill>
              </a:rPr>
              <a:t>.  </a:t>
            </a:r>
          </a:p>
          <a:p>
            <a:pPr marL="589788" lvl="1" indent="-342900">
              <a:buClr>
                <a:srgbClr val="002060"/>
              </a:buClr>
              <a:buSzPct val="95000"/>
              <a:buFont typeface="Wingdings" pitchFamily="2" charset="2"/>
              <a:buChar char="Ø"/>
            </a:pPr>
            <a:r>
              <a:rPr lang="es-ES" sz="1900" dirty="0">
                <a:solidFill>
                  <a:schemeClr val="tx1"/>
                </a:solidFill>
              </a:rPr>
              <a:t>60.012.- S.A, S.A.L.</a:t>
            </a:r>
          </a:p>
          <a:p>
            <a:pPr marL="589788" lvl="1" indent="-342900">
              <a:buClr>
                <a:srgbClr val="002060"/>
              </a:buClr>
              <a:buSzPct val="95000"/>
              <a:buFont typeface="Wingdings" pitchFamily="2" charset="2"/>
              <a:buChar char="Ø"/>
            </a:pPr>
            <a:r>
              <a:rPr lang="es-ES" sz="2900" b="1" dirty="0">
                <a:solidFill>
                  <a:schemeClr val="tx1"/>
                </a:solidFill>
              </a:rPr>
              <a:t>……………                                                                           </a:t>
            </a:r>
            <a:endParaRPr lang="es-ES" sz="18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929330"/>
            <a:ext cx="2286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357826"/>
            <a:ext cx="2266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28596" y="107154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Personalidad jurídica propia. 1 persona.- </a:t>
            </a:r>
            <a:r>
              <a:rPr lang="es-ES" b="1" dirty="0"/>
              <a:t>S.L.U</a:t>
            </a:r>
            <a:r>
              <a:rPr lang="es-ES" dirty="0"/>
              <a:t> . 2p.- </a:t>
            </a:r>
            <a:r>
              <a:rPr lang="es-ES" b="1" dirty="0"/>
              <a:t>S.L</a:t>
            </a:r>
            <a:r>
              <a:rPr lang="es-ES" dirty="0"/>
              <a:t>.</a:t>
            </a:r>
          </a:p>
          <a:p>
            <a:r>
              <a:rPr lang="es-ES" dirty="0"/>
              <a:t>Responsabilidad Limitada a las participaciones/acciones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7481918" cy="7858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b="1" dirty="0">
                <a:solidFill>
                  <a:srgbClr val="002060"/>
                </a:solidFill>
              </a:rPr>
              <a:t>NOTARIA</a:t>
            </a:r>
            <a:r>
              <a:rPr lang="es-ES" dirty="0">
                <a:solidFill>
                  <a:srgbClr val="002060"/>
                </a:solidFill>
              </a:rPr>
              <a:t>. </a:t>
            </a:r>
            <a:r>
              <a:rPr lang="es-ES" sz="1800" dirty="0">
                <a:solidFill>
                  <a:srgbClr val="002060"/>
                </a:solidFill>
              </a:rPr>
              <a:t>Firma de la escritura de constitución de la Sociedad y Estatutos.</a:t>
            </a:r>
          </a:p>
          <a:p>
            <a:pPr marL="514350" indent="-514350">
              <a:buNone/>
            </a:pP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20" y="928670"/>
            <a:ext cx="7858180" cy="6647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ES" dirty="0"/>
              <a:t>ESCRITURAS</a:t>
            </a:r>
            <a:r>
              <a:rPr lang="es-ES" sz="1400" dirty="0"/>
              <a:t>.</a:t>
            </a:r>
          </a:p>
          <a:p>
            <a:endParaRPr lang="es-ES" sz="1400" dirty="0"/>
          </a:p>
          <a:p>
            <a:r>
              <a:rPr lang="es-ES" sz="1400" dirty="0"/>
              <a:t>      IDENTIDAD             APORTACIONES     ADMINISTRACION      PACTOS	</a:t>
            </a:r>
          </a:p>
          <a:p>
            <a:r>
              <a:rPr lang="es-ES" sz="1400" dirty="0"/>
              <a:t>      SOCIOS/AS	NUMERACION 		    </a:t>
            </a:r>
          </a:p>
          <a:p>
            <a:pPr>
              <a:buFont typeface="Wingdings" pitchFamily="2" charset="2"/>
              <a:buChar char="§"/>
            </a:pPr>
            <a:endParaRPr lang="es-ES" sz="1400" dirty="0"/>
          </a:p>
          <a:p>
            <a:r>
              <a:rPr lang="es-ES" dirty="0"/>
              <a:t>ESTATUTOS</a:t>
            </a:r>
            <a:endParaRPr lang="es-ES" sz="1400" dirty="0"/>
          </a:p>
          <a:p>
            <a:pPr>
              <a:buFont typeface="Wingdings" pitchFamily="2" charset="2"/>
              <a:buChar char="§"/>
            </a:pPr>
            <a:endParaRPr lang="es-ES" sz="1400" dirty="0"/>
          </a:p>
          <a:p>
            <a:pPr>
              <a:buFont typeface="Wingdings" pitchFamily="2" charset="2"/>
              <a:buChar char="§"/>
            </a:pPr>
            <a:endParaRPr lang="es-ES" sz="1400" dirty="0"/>
          </a:p>
          <a:p>
            <a:pPr>
              <a:buFont typeface="Wingdings" pitchFamily="2" charset="2"/>
              <a:buChar char="§"/>
            </a:pPr>
            <a:endParaRPr lang="es-ES" sz="1400" dirty="0"/>
          </a:p>
          <a:p>
            <a:pPr>
              <a:buFont typeface="Wingdings" pitchFamily="2" charset="2"/>
              <a:buChar char="§"/>
            </a:pPr>
            <a:endParaRPr lang="es-ES" sz="1400" dirty="0"/>
          </a:p>
          <a:p>
            <a:pPr>
              <a:buFont typeface="Wingdings" pitchFamily="2" charset="2"/>
              <a:buChar char="§"/>
            </a:pPr>
            <a:endParaRPr lang="es-ES" sz="1400" dirty="0"/>
          </a:p>
          <a:p>
            <a:pPr>
              <a:buFont typeface="Wingdings" pitchFamily="2" charset="2"/>
              <a:buChar char="§"/>
            </a:pPr>
            <a:endParaRPr lang="es-ES" dirty="0"/>
          </a:p>
          <a:p>
            <a:pPr>
              <a:buFont typeface="Wingdings" pitchFamily="2" charset="2"/>
              <a:buChar char="§"/>
            </a:pPr>
            <a:endParaRPr lang="es-ES" dirty="0"/>
          </a:p>
          <a:p>
            <a:endParaRPr lang="es-ES" dirty="0"/>
          </a:p>
          <a:p>
            <a:pPr marL="342900" indent="-342900">
              <a:buFont typeface="+mj-lt"/>
              <a:buAutoNum type="arabicPeriod" startAt="4"/>
            </a:pPr>
            <a:r>
              <a:rPr lang="es-ES" b="1" dirty="0">
                <a:solidFill>
                  <a:srgbClr val="002060"/>
                </a:solidFill>
              </a:rPr>
              <a:t>JUNTA DE ANDALUCIA</a:t>
            </a:r>
            <a:r>
              <a:rPr lang="es-ES" dirty="0"/>
              <a:t>. Consejería de Hacienda. Impuesto de Actos Jurídicos documentados 1% del capital inicial. Modelo 600. Plazo 30 días desde la firma de la escritura</a:t>
            </a:r>
          </a:p>
          <a:p>
            <a:pPr marL="342900" indent="-342900">
              <a:buFont typeface="+mj-lt"/>
              <a:buAutoNum type="arabicPeriod" startAt="4"/>
            </a:pPr>
            <a:endParaRPr lang="es-ES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4"/>
            </a:pPr>
            <a:r>
              <a:rPr lang="es-ES" b="1" dirty="0">
                <a:solidFill>
                  <a:srgbClr val="002060"/>
                </a:solidFill>
              </a:rPr>
              <a:t>REGISTRO MERCANTIL PROVINCIAL</a:t>
            </a:r>
            <a:r>
              <a:rPr lang="es-ES" dirty="0"/>
              <a:t>.-Inscripción de las escrituras.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es-ES" b="1" dirty="0">
                <a:solidFill>
                  <a:srgbClr val="002060"/>
                </a:solidFill>
              </a:rPr>
              <a:t>DELEGACION DE HACIENDA</a:t>
            </a:r>
            <a:r>
              <a:rPr lang="es-ES" dirty="0"/>
              <a:t>. </a:t>
            </a:r>
            <a:r>
              <a:rPr lang="es-ES" dirty="0" err="1"/>
              <a:t>Cif</a:t>
            </a:r>
            <a:r>
              <a:rPr lang="es-ES" dirty="0"/>
              <a:t>, inicio actividad 845, censo 036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ES" b="1" dirty="0">
                <a:solidFill>
                  <a:srgbClr val="002060"/>
                </a:solidFill>
              </a:rPr>
              <a:t>TGSS</a:t>
            </a:r>
            <a:r>
              <a:rPr lang="es-ES" dirty="0"/>
              <a:t>. Alta RETA de la persona administradora y socia trabajadora.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ES" b="1" dirty="0">
                <a:solidFill>
                  <a:srgbClr val="002060"/>
                </a:solidFill>
              </a:rPr>
              <a:t>….</a:t>
            </a:r>
            <a:r>
              <a:rPr lang="es-ES" dirty="0"/>
              <a:t>.</a:t>
            </a:r>
          </a:p>
          <a:p>
            <a:pPr marL="342900" indent="-342900"/>
            <a:endParaRPr lang="es-ES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643050"/>
            <a:ext cx="1847850" cy="26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571472" y="1428736"/>
            <a:ext cx="1285884" cy="50006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143108" y="1428736"/>
            <a:ext cx="1285884" cy="50006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643306" y="1428736"/>
            <a:ext cx="1357322" cy="50006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       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214942" y="1428736"/>
            <a:ext cx="1071570" cy="50006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Datos almacenados"/>
          <p:cNvSpPr/>
          <p:nvPr/>
        </p:nvSpPr>
        <p:spPr>
          <a:xfrm>
            <a:off x="571472" y="2571744"/>
            <a:ext cx="1428760" cy="612648"/>
          </a:xfrm>
          <a:prstGeom prst="flowChartOnline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NOMBRE</a:t>
            </a:r>
          </a:p>
        </p:txBody>
      </p:sp>
      <p:sp>
        <p:nvSpPr>
          <p:cNvPr id="14" name="13 Datos almacenados"/>
          <p:cNvSpPr/>
          <p:nvPr/>
        </p:nvSpPr>
        <p:spPr>
          <a:xfrm>
            <a:off x="2428860" y="2571744"/>
            <a:ext cx="1428760" cy="612648"/>
          </a:xfrm>
          <a:prstGeom prst="flowChartOnline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OBJETO</a:t>
            </a:r>
          </a:p>
        </p:txBody>
      </p:sp>
      <p:sp>
        <p:nvSpPr>
          <p:cNvPr id="15" name="14 Datos almacenados"/>
          <p:cNvSpPr/>
          <p:nvPr/>
        </p:nvSpPr>
        <p:spPr>
          <a:xfrm>
            <a:off x="4286248" y="2571744"/>
            <a:ext cx="1643074" cy="612648"/>
          </a:xfrm>
          <a:prstGeom prst="flowChartOnline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DOMICILIO</a:t>
            </a:r>
          </a:p>
        </p:txBody>
      </p:sp>
      <p:sp>
        <p:nvSpPr>
          <p:cNvPr id="16" name="15 Datos almacenados"/>
          <p:cNvSpPr/>
          <p:nvPr/>
        </p:nvSpPr>
        <p:spPr>
          <a:xfrm>
            <a:off x="1000100" y="3429000"/>
            <a:ext cx="1428760" cy="612648"/>
          </a:xfrm>
          <a:prstGeom prst="flowChartOnline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CAPITAL SOCIAL</a:t>
            </a:r>
          </a:p>
        </p:txBody>
      </p:sp>
      <p:sp>
        <p:nvSpPr>
          <p:cNvPr id="17" name="16 Datos almacenados"/>
          <p:cNvSpPr/>
          <p:nvPr/>
        </p:nvSpPr>
        <p:spPr>
          <a:xfrm>
            <a:off x="2714612" y="3429000"/>
            <a:ext cx="2643206" cy="612648"/>
          </a:xfrm>
          <a:prstGeom prst="flowChartOnline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30" dirty="0">
                <a:solidFill>
                  <a:schemeClr val="tx1"/>
                </a:solidFill>
              </a:rPr>
              <a:t>ADMINMISTRACION</a:t>
            </a: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1079</TotalTime>
  <Words>709</Words>
  <Application>Microsoft Macintosh PowerPoint</Application>
  <PresentationFormat>Presentación en pantalla (4:3)</PresentationFormat>
  <Paragraphs>201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Courier New</vt:lpstr>
      <vt:lpstr>Trebuchet MS</vt:lpstr>
      <vt:lpstr>Wingdings</vt:lpstr>
      <vt:lpstr>Wingdings 2</vt:lpstr>
      <vt:lpstr>Opulento</vt:lpstr>
      <vt:lpstr>      </vt:lpstr>
      <vt:lpstr>INDICE</vt:lpstr>
      <vt:lpstr>¿Qué sabemos de?</vt:lpstr>
      <vt:lpstr>Qué FORMA JURIDICA TENDRÁ MI EMPRESA? </vt:lpstr>
      <vt:lpstr>EMPRESARIA/O p.autonoMA</vt:lpstr>
      <vt:lpstr>LEY DE EMPRENDEDORES. RD-Ley 13/2010, de 3 de diciembre de actuaciones en el ámbito fiscal, laboral y liberalizadoras para fomentar la inversión y la creación de empleo</vt:lpstr>
      <vt:lpstr>SOCIEDAD CIVIL S.C./COMUNIDAD DE BIENES C.B.</vt:lpstr>
      <vt:lpstr>      SOCIEDADES MERCANTILES: SOCIEDAD LIMITADA  s.l.  slne, SOCIEDAD COLECTIVA, COMANDITARIA,  SOCIEDAD ANONIMA s.a. </vt:lpstr>
      <vt:lpstr>Presentación de PowerPoint</vt:lpstr>
      <vt:lpstr>Presentación de PowerPoint</vt:lpstr>
      <vt:lpstr>eCONOMIA SOCIAL</vt:lpstr>
      <vt:lpstr>Presentación de PowerPoint</vt:lpstr>
      <vt:lpstr>NOMBRE JURIDICO/COMERCIAL</vt:lpstr>
      <vt:lpstr>REPASAMOS</vt:lpstr>
      <vt:lpstr> Mapa conceptual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Microsoft Office User</cp:lastModifiedBy>
  <cp:revision>136</cp:revision>
  <dcterms:created xsi:type="dcterms:W3CDTF">2016-01-20T19:24:53Z</dcterms:created>
  <dcterms:modified xsi:type="dcterms:W3CDTF">2020-01-22T23:18:56Z</dcterms:modified>
</cp:coreProperties>
</file>